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notesMasterIdLst>
    <p:notesMasterId r:id="rId4"/>
  </p:notesMasterIdLst>
  <p:sldIdLst>
    <p:sldId id="260" r:id="rId3"/>
  </p:sldIdLst>
  <p:sldSz cx="6858000" cy="9906000" type="A4"/>
  <p:notesSz cx="6797675" cy="9926638"/>
  <p:defaultTextStyle>
    <a:defPPr>
      <a:defRPr lang="es-ES_trad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13">
          <p15:clr>
            <a:srgbClr val="A4A3A4"/>
          </p15:clr>
        </p15:guide>
        <p15:guide id="2" pos="224">
          <p15:clr>
            <a:srgbClr val="A4A3A4"/>
          </p15:clr>
        </p15:guide>
        <p15:guide id="3" pos="217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959"/>
    <a:srgbClr val="C20000"/>
    <a:srgbClr val="7F7F7F"/>
    <a:srgbClr val="CD06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4830" autoAdjust="0"/>
    <p:restoredTop sz="96441" autoAdjust="0"/>
  </p:normalViewPr>
  <p:slideViewPr>
    <p:cSldViewPr snapToObjects="1">
      <p:cViewPr>
        <p:scale>
          <a:sx n="86" d="100"/>
          <a:sy n="86" d="100"/>
        </p:scale>
        <p:origin x="684" y="-648"/>
      </p:cViewPr>
      <p:guideLst>
        <p:guide orient="horz" pos="2213"/>
        <p:guide pos="224"/>
        <p:guide pos="217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43B441-908A-6E4E-B365-28BCAB886E22}" type="datetimeFigureOut">
              <a:rPr lang="es-ES_tradnl" smtClean="0"/>
              <a:pPr/>
              <a:t>04/04/2023</a:t>
            </a:fld>
            <a:endParaRPr lang="es-ES_tradn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109788" y="744538"/>
            <a:ext cx="25781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3C5FC5-6199-3C4F-91F6-CA517C66ECDB}" type="slidenum">
              <a:rPr lang="es-ES_tradnl" smtClean="0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4109849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2109788" y="744538"/>
            <a:ext cx="2578100" cy="3722687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3C5FC5-6199-3C4F-91F6-CA517C66ECDB}" type="slidenum">
              <a:rPr lang="es-ES_tradnl" smtClean="0"/>
              <a:pPr/>
              <a:t>1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940215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59BE3-079D-3545-9224-ADF2095FFD6C}" type="datetimeFigureOut">
              <a:rPr lang="es-ES_tradnl" smtClean="0"/>
              <a:pPr/>
              <a:t>04/04/2023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D0C4E-8466-CD44-A382-06D7BB2D6BE3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14350" y="3076575"/>
            <a:ext cx="5829300" cy="2124075"/>
          </a:xfrm>
        </p:spPr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206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B168D-5978-F840-9EFA-236E43DF77F5}" type="datetimeFigureOut">
              <a:rPr lang="es-ES" smtClean="0"/>
              <a:pPr/>
              <a:t>04/04/2023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18DDA-8F38-0F48-8B4F-62DA497AE612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32527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B168D-5978-F840-9EFA-236E43DF77F5}" type="datetimeFigureOut">
              <a:rPr lang="es-ES" smtClean="0"/>
              <a:pPr/>
              <a:t>04/04/2023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18DDA-8F38-0F48-8B4F-62DA497AE612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093762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1338" y="6365875"/>
            <a:ext cx="5829300" cy="196691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541338" y="4198938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B168D-5978-F840-9EFA-236E43DF77F5}" type="datetimeFigureOut">
              <a:rPr lang="es-ES" smtClean="0"/>
              <a:pPr/>
              <a:t>04/04/2023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18DDA-8F38-0F48-8B4F-62DA497AE612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849873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342900" y="2311400"/>
            <a:ext cx="3009900" cy="6537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3505200" y="2311400"/>
            <a:ext cx="3009900" cy="6537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B168D-5978-F840-9EFA-236E43DF77F5}" type="datetimeFigureOut">
              <a:rPr lang="es-ES" smtClean="0"/>
              <a:pPr/>
              <a:t>04/04/2023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18DDA-8F38-0F48-8B4F-62DA497AE612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9625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342900" y="2217738"/>
            <a:ext cx="3030538" cy="9239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342900" y="3141663"/>
            <a:ext cx="3030538" cy="57070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3484563" y="2217738"/>
            <a:ext cx="3030537" cy="9239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3484563" y="3141663"/>
            <a:ext cx="3030537" cy="57070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B168D-5978-F840-9EFA-236E43DF77F5}" type="datetimeFigureOut">
              <a:rPr lang="es-ES" smtClean="0"/>
              <a:pPr/>
              <a:t>04/04/2023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18DDA-8F38-0F48-8B4F-62DA497AE612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888738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B168D-5978-F840-9EFA-236E43DF77F5}" type="datetimeFigureOut">
              <a:rPr lang="es-ES" smtClean="0"/>
              <a:pPr/>
              <a:t>04/04/2023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18DDA-8F38-0F48-8B4F-62DA497AE612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952053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B168D-5978-F840-9EFA-236E43DF77F5}" type="datetimeFigureOut">
              <a:rPr lang="es-ES" smtClean="0"/>
              <a:pPr/>
              <a:t>04/04/2023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18DDA-8F38-0F48-8B4F-62DA497AE612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101753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3700"/>
            <a:ext cx="2255838" cy="16795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681288" y="393700"/>
            <a:ext cx="3833812" cy="84550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342900" y="2073275"/>
            <a:ext cx="2255838" cy="67754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B168D-5978-F840-9EFA-236E43DF77F5}" type="datetimeFigureOut">
              <a:rPr lang="es-ES" smtClean="0"/>
              <a:pPr/>
              <a:t>04/04/2023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18DDA-8F38-0F48-8B4F-62DA497AE612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5072812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44613" y="6934200"/>
            <a:ext cx="4114800" cy="8191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344613" y="885825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344613" y="7753350"/>
            <a:ext cx="4114800" cy="11620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B168D-5978-F840-9EFA-236E43DF77F5}" type="datetimeFigureOut">
              <a:rPr lang="es-ES" smtClean="0"/>
              <a:pPr/>
              <a:t>04/04/2023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18DDA-8F38-0F48-8B4F-62DA497AE612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4770646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B168D-5978-F840-9EFA-236E43DF77F5}" type="datetimeFigureOut">
              <a:rPr lang="es-ES" smtClean="0"/>
              <a:pPr/>
              <a:t>04/04/2023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18DDA-8F38-0F48-8B4F-62DA497AE612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33313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59BE3-079D-3545-9224-ADF2095FFD6C}" type="datetimeFigureOut">
              <a:rPr lang="es-ES_tradnl" smtClean="0"/>
              <a:pPr/>
              <a:t>04/04/2023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D0C4E-8466-CD44-A382-06D7BB2D6BE3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4972050" y="396875"/>
            <a:ext cx="1543050" cy="8451850"/>
          </a:xfrm>
        </p:spPr>
        <p:txBody>
          <a:bodyPr vert="eaVert"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342900" y="396875"/>
            <a:ext cx="4476750" cy="8451850"/>
          </a:xfrm>
        </p:spPr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B168D-5978-F840-9EFA-236E43DF77F5}" type="datetimeFigureOut">
              <a:rPr lang="es-ES" smtClean="0"/>
              <a:pPr/>
              <a:t>04/04/2023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18DDA-8F38-0F48-8B4F-62DA497AE612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130255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59BE3-079D-3545-9224-ADF2095FFD6C}" type="datetimeFigureOut">
              <a:rPr lang="es-ES_tradnl" smtClean="0"/>
              <a:pPr/>
              <a:t>04/04/2023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D0C4E-8466-CD44-A382-06D7BB2D6BE3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59BE3-079D-3545-9224-ADF2095FFD6C}" type="datetimeFigureOut">
              <a:rPr lang="es-ES_tradnl" smtClean="0"/>
              <a:pPr/>
              <a:t>04/04/2023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D0C4E-8466-CD44-A382-06D7BB2D6BE3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59BE3-079D-3545-9224-ADF2095FFD6C}" type="datetimeFigureOut">
              <a:rPr lang="es-ES_tradnl" smtClean="0"/>
              <a:pPr/>
              <a:t>04/04/2023</a:t>
            </a:fld>
            <a:endParaRPr lang="es-ES_tradnl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D0C4E-8466-CD44-A382-06D7BB2D6BE3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59BE3-079D-3545-9224-ADF2095FFD6C}" type="datetimeFigureOut">
              <a:rPr lang="es-ES_tradnl" smtClean="0"/>
              <a:pPr/>
              <a:t>04/04/2023</a:t>
            </a:fld>
            <a:endParaRPr lang="es-ES_tradn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D0C4E-8466-CD44-A382-06D7BB2D6BE3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59BE3-079D-3545-9224-ADF2095FFD6C}" type="datetimeFigureOut">
              <a:rPr lang="es-ES_tradnl" smtClean="0"/>
              <a:pPr/>
              <a:t>04/04/2023</a:t>
            </a:fld>
            <a:endParaRPr lang="es-ES_tradnl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D0C4E-8466-CD44-A382-06D7BB2D6BE3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 para editar título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59BE3-079D-3545-9224-ADF2095FFD6C}" type="datetimeFigureOut">
              <a:rPr lang="es-ES_tradnl" smtClean="0"/>
              <a:pPr/>
              <a:t>04/04/2023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D0C4E-8466-CD44-A382-06D7BB2D6BE3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 para editar título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_tradn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59BE3-079D-3545-9224-ADF2095FFD6C}" type="datetimeFigureOut">
              <a:rPr lang="es-ES_tradnl" smtClean="0"/>
              <a:pPr/>
              <a:t>04/04/2023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D0C4E-8466-CD44-A382-06D7BB2D6BE3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4.xml"/><Relationship Id="rId10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Haga clic para modificar el estilo de texto del patrón</a:t>
            </a:r>
          </a:p>
          <a:p>
            <a:pPr lvl="1"/>
            <a:r>
              <a:rPr lang="en-US"/>
              <a:t>Segundo nivel</a:t>
            </a:r>
          </a:p>
          <a:p>
            <a:pPr lvl="2"/>
            <a:r>
              <a:rPr lang="en-US"/>
              <a:t>Tercer nivel</a:t>
            </a:r>
          </a:p>
          <a:p>
            <a:pPr lvl="3"/>
            <a:r>
              <a:rPr lang="en-US"/>
              <a:t>Cuarto nivel</a:t>
            </a:r>
          </a:p>
          <a:p>
            <a:pPr lvl="4"/>
            <a:r>
              <a:rPr lang="en-US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59BE3-079D-3545-9224-ADF2095FFD6C}" type="datetimeFigureOut">
              <a:rPr lang="es-ES_tradnl" smtClean="0"/>
              <a:pPr/>
              <a:t>04/04/2023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2D0C4E-8466-CD44-A382-06D7BB2D6BE3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342900" y="396875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342900" y="2311400"/>
            <a:ext cx="6172200" cy="65373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342900" y="9182100"/>
            <a:ext cx="160020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8B168D-5978-F840-9EFA-236E43DF77F5}" type="datetimeFigureOut">
              <a:rPr lang="es-ES" smtClean="0"/>
              <a:pPr/>
              <a:t>04/04/2023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2343150" y="9182100"/>
            <a:ext cx="217170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4914900" y="9182100"/>
            <a:ext cx="160020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E18DDA-8F38-0F48-8B4F-62DA497AE612}" type="slidenum">
              <a:rPr lang="es-ES" smtClean="0"/>
              <a:pPr/>
              <a:t>‹Nº›</a:t>
            </a:fld>
            <a:endParaRPr lang="es-ES"/>
          </a:p>
        </p:txBody>
      </p:sp>
      <p:pic>
        <p:nvPicPr>
          <p:cNvPr id="7" name="Imagen 6" descr="BASE PROGRAMA NEWS FICHA.jp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1600"/>
            <a:ext cx="6858000" cy="9697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8033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hyperlink" Target="mailto:rsoriano@camaravalencia.com" TargetMode="External"/><Relationship Id="rId4" Type="http://schemas.openxmlformats.org/officeDocument/2006/relationships/hyperlink" Target="https://torino-fashion-match-2023.b2match.io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304799" y="457200"/>
            <a:ext cx="23652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bg1">
                    <a:lumMod val="50000"/>
                  </a:schemeClr>
                </a:solidFill>
                <a:latin typeface="Calibri"/>
                <a:cs typeface="Calibri"/>
              </a:rPr>
              <a:t>Internacional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3356992" y="457200"/>
            <a:ext cx="2808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bg1"/>
                </a:solidFill>
                <a:latin typeface="Calibri"/>
                <a:cs typeface="Calibri"/>
              </a:rPr>
              <a:t>Encuentro Empresarial </a:t>
            </a:r>
          </a:p>
        </p:txBody>
      </p:sp>
      <p:sp>
        <p:nvSpPr>
          <p:cNvPr id="11" name="CuadroTexto 9"/>
          <p:cNvSpPr txBox="1"/>
          <p:nvPr/>
        </p:nvSpPr>
        <p:spPr>
          <a:xfrm>
            <a:off x="205340" y="3229898"/>
            <a:ext cx="3024337" cy="6386364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marL="85725" indent="6350">
              <a:spcBef>
                <a:spcPts val="600"/>
              </a:spcBef>
              <a:buSzPct val="100000"/>
              <a:buBlip>
                <a:blip r:embed="rId3"/>
              </a:buBlip>
            </a:pPr>
            <a:r>
              <a:rPr lang="es-ES_tradnl" sz="1000" b="1" dirty="0">
                <a:solidFill>
                  <a:schemeClr val="bg1">
                    <a:lumMod val="50000"/>
                  </a:schemeClr>
                </a:solidFill>
                <a:latin typeface="Calibri"/>
                <a:cs typeface="Calibri"/>
              </a:rPr>
              <a:t>  </a:t>
            </a:r>
            <a:r>
              <a:rPr lang="es-ES_tradnl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rPr>
              <a:t>FECHA Y LUGAR</a:t>
            </a:r>
          </a:p>
          <a:p>
            <a:pPr marL="85725">
              <a:spcBef>
                <a:spcPts val="600"/>
              </a:spcBef>
              <a:buSzPct val="100000"/>
            </a:pPr>
            <a:r>
              <a:rPr lang="es-ES" sz="1100" dirty="0">
                <a:solidFill>
                  <a:srgbClr val="595959"/>
                </a:solidFill>
                <a:latin typeface="+mj-lt"/>
                <a:cs typeface="Calibri"/>
              </a:rPr>
              <a:t>28-30 Junio 2023, Turín, Italia.</a:t>
            </a:r>
          </a:p>
          <a:p>
            <a:pPr marL="85725">
              <a:spcBef>
                <a:spcPts val="600"/>
              </a:spcBef>
              <a:buSzPct val="100000"/>
              <a:buBlip>
                <a:blip r:embed="rId3"/>
              </a:buBlip>
            </a:pPr>
            <a:r>
              <a:rPr lang="es-ES_tradnl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rPr>
              <a:t> DIRIGIDO</a:t>
            </a:r>
          </a:p>
          <a:p>
            <a:pPr marL="85725" algn="just">
              <a:spcBef>
                <a:spcPts val="600"/>
              </a:spcBef>
              <a:buSzPct val="100000"/>
            </a:pPr>
            <a:r>
              <a:rPr lang="es-ES" sz="1100" dirty="0">
                <a:solidFill>
                  <a:srgbClr val="595959"/>
                </a:solidFill>
                <a:latin typeface="+mj-lt"/>
                <a:cs typeface="Calibri"/>
              </a:rPr>
              <a:t>A empresas del  sector de la moda interesadas en la internacionalización de su negocio, como </a:t>
            </a:r>
            <a:r>
              <a:rPr lang="es-ES_tradnl" sz="1100" dirty="0">
                <a:solidFill>
                  <a:srgbClr val="595959"/>
                </a:solidFill>
                <a:latin typeface="+mj-lt"/>
                <a:cs typeface="Calibri"/>
              </a:rPr>
              <a:t> </a:t>
            </a:r>
            <a:r>
              <a:rPr lang="es-ES_tradnl" sz="1100" b="1" dirty="0">
                <a:solidFill>
                  <a:srgbClr val="595959"/>
                </a:solidFill>
                <a:latin typeface="+mj-lt"/>
                <a:cs typeface="Calibri"/>
              </a:rPr>
              <a:t>inversores</a:t>
            </a:r>
            <a:r>
              <a:rPr lang="es-ES_tradnl" sz="1100" dirty="0">
                <a:solidFill>
                  <a:srgbClr val="595959"/>
                </a:solidFill>
                <a:latin typeface="+mj-lt"/>
                <a:cs typeface="Calibri"/>
              </a:rPr>
              <a:t>, empresas </a:t>
            </a:r>
            <a:r>
              <a:rPr lang="es-ES_tradnl" sz="1100" b="1" dirty="0">
                <a:solidFill>
                  <a:srgbClr val="595959"/>
                </a:solidFill>
                <a:latin typeface="+mj-lt"/>
                <a:cs typeface="Calibri"/>
              </a:rPr>
              <a:t>manufactureras textiles</a:t>
            </a:r>
            <a:r>
              <a:rPr lang="es-ES_tradnl" sz="1100" dirty="0">
                <a:solidFill>
                  <a:srgbClr val="595959"/>
                </a:solidFill>
                <a:latin typeface="+mj-lt"/>
                <a:cs typeface="Calibri"/>
              </a:rPr>
              <a:t>, </a:t>
            </a:r>
            <a:r>
              <a:rPr lang="es-ES_tradnl" sz="1100" b="1" dirty="0">
                <a:solidFill>
                  <a:srgbClr val="595959"/>
                </a:solidFill>
                <a:latin typeface="+mj-lt"/>
                <a:cs typeface="Calibri"/>
              </a:rPr>
              <a:t>distribuidores, minoristas</a:t>
            </a:r>
            <a:r>
              <a:rPr lang="es-ES_tradnl" sz="1100" dirty="0">
                <a:solidFill>
                  <a:srgbClr val="595959"/>
                </a:solidFill>
                <a:latin typeface="+mj-lt"/>
                <a:cs typeface="Calibri"/>
              </a:rPr>
              <a:t>, </a:t>
            </a:r>
            <a:r>
              <a:rPr lang="es-ES_tradnl" sz="1100" b="1" dirty="0">
                <a:solidFill>
                  <a:srgbClr val="595959"/>
                </a:solidFill>
                <a:latin typeface="+mj-lt"/>
                <a:cs typeface="Calibri"/>
              </a:rPr>
              <a:t>proveedores</a:t>
            </a:r>
            <a:r>
              <a:rPr lang="es-ES_tradnl" sz="1100" dirty="0">
                <a:solidFill>
                  <a:srgbClr val="595959"/>
                </a:solidFill>
                <a:latin typeface="+mj-lt"/>
                <a:cs typeface="Calibri"/>
              </a:rPr>
              <a:t>, expertos y </a:t>
            </a:r>
            <a:r>
              <a:rPr lang="es-ES_tradnl" sz="1100" b="1" dirty="0">
                <a:solidFill>
                  <a:srgbClr val="595959"/>
                </a:solidFill>
                <a:latin typeface="+mj-lt"/>
                <a:cs typeface="Calibri"/>
              </a:rPr>
              <a:t>moda textil</a:t>
            </a:r>
            <a:r>
              <a:rPr lang="es-ES_tradnl" sz="1100" dirty="0">
                <a:solidFill>
                  <a:srgbClr val="595959"/>
                </a:solidFill>
                <a:latin typeface="+mj-lt"/>
                <a:cs typeface="Calibri"/>
              </a:rPr>
              <a:t>, moda deportiva, ropa activa, ropa para deportes acuáticos, industrias creativas, </a:t>
            </a:r>
            <a:r>
              <a:rPr lang="es-ES_tradnl" sz="1100" b="1" dirty="0">
                <a:solidFill>
                  <a:srgbClr val="595959"/>
                </a:solidFill>
                <a:latin typeface="+mj-lt"/>
                <a:cs typeface="Calibri"/>
              </a:rPr>
              <a:t>empresas tecnológicas</a:t>
            </a:r>
            <a:r>
              <a:rPr lang="es-ES_tradnl" sz="1100" dirty="0">
                <a:solidFill>
                  <a:srgbClr val="595959"/>
                </a:solidFill>
                <a:latin typeface="+mj-lt"/>
                <a:cs typeface="Calibri"/>
              </a:rPr>
              <a:t>, tecnología para diseños de moda </a:t>
            </a:r>
            <a:r>
              <a:rPr lang="es-ES" sz="1100" dirty="0">
                <a:solidFill>
                  <a:srgbClr val="595959"/>
                </a:solidFill>
                <a:latin typeface="+mj-lt"/>
                <a:cs typeface="Calibri"/>
              </a:rPr>
              <a:t> </a:t>
            </a:r>
          </a:p>
          <a:p>
            <a:pPr marL="85725">
              <a:buSzPct val="100000"/>
              <a:defRPr/>
            </a:pPr>
            <a:endParaRPr lang="es-ES" sz="800" dirty="0">
              <a:solidFill>
                <a:srgbClr val="595959"/>
              </a:solidFill>
              <a:cs typeface="Calibri"/>
            </a:endParaRPr>
          </a:p>
          <a:p>
            <a:pPr marL="85725">
              <a:buSzPct val="100000"/>
              <a:buBlip>
                <a:blip r:embed="rId3"/>
              </a:buBlip>
            </a:pPr>
            <a:r>
              <a:rPr lang="es-ES_tradnl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 OBJETIVOS</a:t>
            </a:r>
          </a:p>
          <a:p>
            <a:pPr marL="85725">
              <a:buSzPct val="100000"/>
            </a:pPr>
            <a:endParaRPr lang="es-ES_tradnl" sz="100" b="1" dirty="0">
              <a:solidFill>
                <a:schemeClr val="tx1">
                  <a:lumMod val="75000"/>
                  <a:lumOff val="25000"/>
                </a:schemeClr>
              </a:solidFill>
              <a:cs typeface="Calibri"/>
            </a:endParaRPr>
          </a:p>
          <a:p>
            <a:pPr marL="85725" algn="just"/>
            <a:endParaRPr lang="es-ES" sz="500" dirty="0">
              <a:solidFill>
                <a:srgbClr val="595959"/>
              </a:solidFill>
              <a:latin typeface="+mj-lt"/>
              <a:cs typeface="Calibri"/>
            </a:endParaRPr>
          </a:p>
          <a:p>
            <a:pPr marL="85725" algn="just"/>
            <a:r>
              <a:rPr lang="es-ES" sz="1100" dirty="0">
                <a:solidFill>
                  <a:srgbClr val="595959"/>
                </a:solidFill>
                <a:latin typeface="+mj-lt"/>
                <a:cs typeface="Calibri"/>
              </a:rPr>
              <a:t>Organizado en el marco Enterprise </a:t>
            </a:r>
            <a:r>
              <a:rPr lang="es-ES" sz="1100" dirty="0" err="1">
                <a:solidFill>
                  <a:srgbClr val="595959"/>
                </a:solidFill>
                <a:latin typeface="+mj-lt"/>
                <a:cs typeface="Calibri"/>
              </a:rPr>
              <a:t>Europe</a:t>
            </a:r>
            <a:r>
              <a:rPr lang="es-ES" sz="1100" dirty="0">
                <a:solidFill>
                  <a:srgbClr val="595959"/>
                </a:solidFill>
                <a:latin typeface="+mj-lt"/>
                <a:cs typeface="Calibri"/>
              </a:rPr>
              <a:t> Network con el fin de crear </a:t>
            </a:r>
            <a:r>
              <a:rPr lang="es-ES" sz="1100" b="1" dirty="0">
                <a:solidFill>
                  <a:srgbClr val="595959"/>
                </a:solidFill>
                <a:latin typeface="+mj-lt"/>
                <a:cs typeface="Calibri"/>
              </a:rPr>
              <a:t>nuevos contactos, conocer a clientes potenciales, participar </a:t>
            </a:r>
            <a:r>
              <a:rPr lang="es-ES" sz="1100" dirty="0">
                <a:solidFill>
                  <a:srgbClr val="595959"/>
                </a:solidFill>
                <a:latin typeface="+mj-lt"/>
                <a:cs typeface="Calibri"/>
              </a:rPr>
              <a:t>en los desfiles, descubrir diferentes  nichos de mercado. </a:t>
            </a:r>
          </a:p>
          <a:p>
            <a:pPr marL="85725" algn="just"/>
            <a:endParaRPr lang="es-ES" sz="1100" dirty="0">
              <a:solidFill>
                <a:srgbClr val="595959"/>
              </a:solidFill>
              <a:latin typeface="+mj-lt"/>
              <a:cs typeface="Calibri"/>
            </a:endParaRPr>
          </a:p>
          <a:p>
            <a:pPr marL="85725" algn="just"/>
            <a:r>
              <a:rPr lang="es-ES" sz="1100" dirty="0">
                <a:solidFill>
                  <a:srgbClr val="595959"/>
                </a:solidFill>
                <a:latin typeface="+mj-lt"/>
                <a:cs typeface="Calibri"/>
              </a:rPr>
              <a:t>Este evento es perfecto si </a:t>
            </a:r>
            <a:r>
              <a:rPr lang="es-ES" sz="1100" dirty="0" err="1">
                <a:solidFill>
                  <a:srgbClr val="595959"/>
                </a:solidFill>
                <a:latin typeface="+mj-lt"/>
                <a:cs typeface="Calibri"/>
              </a:rPr>
              <a:t>estáS</a:t>
            </a:r>
            <a:r>
              <a:rPr lang="es-ES" sz="1100" dirty="0">
                <a:solidFill>
                  <a:srgbClr val="595959"/>
                </a:solidFill>
                <a:latin typeface="+mj-lt"/>
                <a:cs typeface="Calibri"/>
              </a:rPr>
              <a:t> buscando </a:t>
            </a:r>
            <a:r>
              <a:rPr lang="es-ES" sz="1100" b="1" dirty="0">
                <a:solidFill>
                  <a:srgbClr val="595959"/>
                </a:solidFill>
                <a:latin typeface="+mj-lt"/>
                <a:cs typeface="Calibri"/>
              </a:rPr>
              <a:t>oportunidades</a:t>
            </a:r>
            <a:r>
              <a:rPr lang="es-ES" sz="1100" dirty="0">
                <a:solidFill>
                  <a:srgbClr val="595959"/>
                </a:solidFill>
                <a:latin typeface="+mj-lt"/>
                <a:cs typeface="Calibri"/>
              </a:rPr>
              <a:t> de negocio, </a:t>
            </a:r>
            <a:r>
              <a:rPr lang="es-ES" sz="1100" b="1" dirty="0">
                <a:solidFill>
                  <a:srgbClr val="595959"/>
                </a:solidFill>
                <a:latin typeface="+mj-lt"/>
                <a:cs typeface="Calibri"/>
              </a:rPr>
              <a:t>visibilidad</a:t>
            </a:r>
            <a:r>
              <a:rPr lang="es-ES" sz="1100" dirty="0">
                <a:solidFill>
                  <a:srgbClr val="595959"/>
                </a:solidFill>
                <a:latin typeface="+mj-lt"/>
                <a:cs typeface="Calibri"/>
              </a:rPr>
              <a:t> internacional, nuevos </a:t>
            </a:r>
            <a:r>
              <a:rPr lang="es-ES" sz="1100" b="1" dirty="0">
                <a:solidFill>
                  <a:srgbClr val="595959"/>
                </a:solidFill>
                <a:latin typeface="+mj-lt"/>
                <a:cs typeface="Calibri"/>
              </a:rPr>
              <a:t>clientes</a:t>
            </a:r>
            <a:r>
              <a:rPr lang="es-ES" sz="1100" dirty="0">
                <a:solidFill>
                  <a:srgbClr val="595959"/>
                </a:solidFill>
                <a:latin typeface="+mj-lt"/>
                <a:cs typeface="Calibri"/>
              </a:rPr>
              <a:t>,  compradores, </a:t>
            </a:r>
            <a:r>
              <a:rPr lang="es-ES" sz="1100" b="1" dirty="0">
                <a:solidFill>
                  <a:srgbClr val="595959"/>
                </a:solidFill>
                <a:latin typeface="+mj-lt"/>
                <a:cs typeface="Calibri"/>
              </a:rPr>
              <a:t>proveedores</a:t>
            </a:r>
            <a:r>
              <a:rPr lang="es-ES" sz="1100" dirty="0">
                <a:solidFill>
                  <a:srgbClr val="595959"/>
                </a:solidFill>
                <a:latin typeface="+mj-lt"/>
                <a:cs typeface="Calibri"/>
              </a:rPr>
              <a:t>, minoristas, plataformas de </a:t>
            </a:r>
            <a:r>
              <a:rPr lang="es-ES" sz="1100" b="1" dirty="0">
                <a:solidFill>
                  <a:srgbClr val="595959"/>
                </a:solidFill>
                <a:latin typeface="+mj-lt"/>
                <a:cs typeface="Calibri"/>
              </a:rPr>
              <a:t>comercio electrónico</a:t>
            </a:r>
            <a:r>
              <a:rPr lang="es-ES" sz="1100" dirty="0">
                <a:solidFill>
                  <a:srgbClr val="595959"/>
                </a:solidFill>
                <a:latin typeface="+mj-lt"/>
                <a:cs typeface="Calibri"/>
              </a:rPr>
              <a:t>, compartir experiencias o </a:t>
            </a:r>
            <a:r>
              <a:rPr lang="es-ES" sz="1100" b="1" dirty="0">
                <a:solidFill>
                  <a:srgbClr val="595959"/>
                </a:solidFill>
                <a:latin typeface="+mj-lt"/>
                <a:cs typeface="Calibri"/>
              </a:rPr>
              <a:t>impulsar tu creatividad</a:t>
            </a:r>
            <a:r>
              <a:rPr lang="es-ES" sz="1100" dirty="0">
                <a:solidFill>
                  <a:srgbClr val="595959"/>
                </a:solidFill>
                <a:latin typeface="+mj-lt"/>
                <a:cs typeface="Calibri"/>
              </a:rPr>
              <a:t>!</a:t>
            </a:r>
          </a:p>
          <a:p>
            <a:pPr marL="85725" algn="just"/>
            <a:endParaRPr lang="es-ES" sz="1100" dirty="0">
              <a:solidFill>
                <a:srgbClr val="595959"/>
              </a:solidFill>
              <a:latin typeface="+mj-lt"/>
              <a:cs typeface="Calibri"/>
            </a:endParaRPr>
          </a:p>
          <a:p>
            <a:pPr marL="85725" algn="just"/>
            <a:r>
              <a:rPr lang="es-ES" sz="1100" dirty="0">
                <a:solidFill>
                  <a:srgbClr val="595959"/>
                </a:solidFill>
                <a:latin typeface="+mj-lt"/>
                <a:cs typeface="Calibri"/>
              </a:rPr>
              <a:t>El B2B se celebra junto con </a:t>
            </a:r>
            <a:r>
              <a:rPr lang="es-ES" sz="1100" b="1" dirty="0">
                <a:solidFill>
                  <a:srgbClr val="595959"/>
                </a:solidFill>
                <a:latin typeface="+mj-lt"/>
                <a:cs typeface="Calibri"/>
              </a:rPr>
              <a:t>la Torino </a:t>
            </a:r>
            <a:r>
              <a:rPr lang="es-ES" sz="1100" b="1" dirty="0" err="1">
                <a:solidFill>
                  <a:srgbClr val="595959"/>
                </a:solidFill>
                <a:latin typeface="+mj-lt"/>
                <a:cs typeface="Calibri"/>
              </a:rPr>
              <a:t>Fashion</a:t>
            </a:r>
            <a:r>
              <a:rPr lang="es-ES" sz="1100" b="1" dirty="0">
                <a:solidFill>
                  <a:srgbClr val="595959"/>
                </a:solidFill>
                <a:latin typeface="+mj-lt"/>
                <a:cs typeface="Calibri"/>
              </a:rPr>
              <a:t> </a:t>
            </a:r>
            <a:r>
              <a:rPr lang="es-ES" sz="1100" b="1" dirty="0" err="1">
                <a:solidFill>
                  <a:srgbClr val="595959"/>
                </a:solidFill>
                <a:latin typeface="+mj-lt"/>
                <a:cs typeface="Calibri"/>
              </a:rPr>
              <a:t>Week</a:t>
            </a:r>
            <a:r>
              <a:rPr lang="es-ES" sz="1100" b="1" dirty="0">
                <a:solidFill>
                  <a:srgbClr val="595959"/>
                </a:solidFill>
                <a:latin typeface="+mj-lt"/>
                <a:cs typeface="Calibri"/>
              </a:rPr>
              <a:t> 2023</a:t>
            </a:r>
            <a:r>
              <a:rPr lang="es-ES" sz="1100" dirty="0">
                <a:solidFill>
                  <a:srgbClr val="595959"/>
                </a:solidFill>
                <a:latin typeface="+mj-lt"/>
                <a:cs typeface="Calibri"/>
              </a:rPr>
              <a:t>, con un formato internacional de desfiles de moda, dirigido a talentos emergentes de moda y  fabricantes de todo el mundo. </a:t>
            </a:r>
          </a:p>
          <a:p>
            <a:pPr marL="1588" algn="just"/>
            <a:endParaRPr lang="es-ES" sz="1100" b="1" dirty="0">
              <a:solidFill>
                <a:srgbClr val="595959"/>
              </a:solidFill>
              <a:latin typeface="+mj-lt"/>
              <a:cs typeface="Calibri"/>
            </a:endParaRPr>
          </a:p>
          <a:p>
            <a:pPr marL="85725" algn="just">
              <a:spcBef>
                <a:spcPts val="600"/>
              </a:spcBef>
              <a:buSzPct val="100000"/>
            </a:pPr>
            <a:endParaRPr lang="es-ES" sz="1100" b="1" dirty="0">
              <a:solidFill>
                <a:srgbClr val="595959"/>
              </a:solidFill>
              <a:latin typeface="+mj-lt"/>
              <a:cs typeface="Calibri"/>
            </a:endParaRPr>
          </a:p>
          <a:p>
            <a:pPr marL="85725" algn="just">
              <a:spcBef>
                <a:spcPts val="600"/>
              </a:spcBef>
              <a:buSzPct val="100000"/>
            </a:pPr>
            <a:endParaRPr lang="es-ES" sz="1100" b="1" dirty="0">
              <a:solidFill>
                <a:srgbClr val="595959"/>
              </a:solidFill>
              <a:latin typeface="+mj-lt"/>
              <a:cs typeface="Calibri"/>
            </a:endParaRPr>
          </a:p>
          <a:p>
            <a:pPr marL="85725" algn="just">
              <a:spcBef>
                <a:spcPts val="600"/>
              </a:spcBef>
              <a:buSzPct val="100000"/>
            </a:pPr>
            <a:endParaRPr lang="es-ES" sz="1100" b="1" dirty="0">
              <a:solidFill>
                <a:srgbClr val="595959"/>
              </a:solidFill>
              <a:latin typeface="+mj-lt"/>
              <a:cs typeface="Calibri"/>
            </a:endParaRPr>
          </a:p>
          <a:p>
            <a:pPr marL="257175" indent="-171450" algn="just">
              <a:buFont typeface="Arial" panose="020B0604020202020204" pitchFamily="34" charset="0"/>
              <a:buChar char="•"/>
            </a:pPr>
            <a:endParaRPr lang="es-ES" sz="1100" dirty="0">
              <a:solidFill>
                <a:srgbClr val="595959"/>
              </a:solidFill>
              <a:latin typeface="+mj-lt"/>
              <a:cs typeface="Calibri"/>
            </a:endParaRPr>
          </a:p>
        </p:txBody>
      </p:sp>
      <p:sp>
        <p:nvSpPr>
          <p:cNvPr id="12" name="CuadroTexto 15"/>
          <p:cNvSpPr txBox="1"/>
          <p:nvPr/>
        </p:nvSpPr>
        <p:spPr>
          <a:xfrm>
            <a:off x="3605718" y="3395602"/>
            <a:ext cx="3024336" cy="5001369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>
              <a:spcBef>
                <a:spcPts val="600"/>
              </a:spcBef>
              <a:buSzPct val="100000"/>
              <a:buBlip>
                <a:blip r:embed="rId3"/>
              </a:buBlip>
            </a:pPr>
            <a:r>
              <a:rPr lang="es-ES_tradnl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rPr>
              <a:t> PROGRAMA </a:t>
            </a:r>
          </a:p>
          <a:p>
            <a:pPr>
              <a:spcBef>
                <a:spcPts val="600"/>
              </a:spcBef>
              <a:buSzPct val="100000"/>
              <a:buFont typeface="Arial" panose="020B0604020202020204" pitchFamily="34" charset="0"/>
              <a:buChar char="•"/>
            </a:pPr>
            <a:r>
              <a:rPr lang="es-ES" sz="1100" b="1" dirty="0">
                <a:solidFill>
                  <a:srgbClr val="595959"/>
                </a:solidFill>
                <a:latin typeface="+mj-lt"/>
                <a:cs typeface="Calibri"/>
                <a:hlinkClick r:id="rId4"/>
              </a:rPr>
              <a:t>Registro</a:t>
            </a:r>
            <a:r>
              <a:rPr lang="es-ES" sz="1100" b="1" dirty="0">
                <a:solidFill>
                  <a:srgbClr val="595959"/>
                </a:solidFill>
                <a:latin typeface="+mj-lt"/>
                <a:cs typeface="Calibri"/>
              </a:rPr>
              <a:t> </a:t>
            </a:r>
            <a:r>
              <a:rPr lang="es-ES" sz="1100" dirty="0">
                <a:solidFill>
                  <a:srgbClr val="595959"/>
                </a:solidFill>
                <a:latin typeface="+mj-lt"/>
                <a:cs typeface="Calibri"/>
              </a:rPr>
              <a:t>para el B2B  hasta el  22 Junio  2023</a:t>
            </a:r>
          </a:p>
          <a:p>
            <a:pPr marL="0" lvl="1">
              <a:buSzPct val="100000"/>
              <a:buFont typeface="Arial" panose="020B0604020202020204" pitchFamily="34" charset="0"/>
              <a:buChar char="•"/>
              <a:tabLst>
                <a:tab pos="271463" algn="l"/>
              </a:tabLst>
              <a:defRPr/>
            </a:pPr>
            <a:endParaRPr lang="es-ES" sz="1100" dirty="0">
              <a:solidFill>
                <a:srgbClr val="595959"/>
              </a:solidFill>
              <a:latin typeface="+mj-lt"/>
              <a:cs typeface="Calibri"/>
            </a:endParaRPr>
          </a:p>
          <a:p>
            <a:pPr marL="0" lvl="1">
              <a:buSzPct val="100000"/>
              <a:buFont typeface="Arial" panose="020B0604020202020204" pitchFamily="34" charset="0"/>
              <a:buChar char="•"/>
              <a:tabLst>
                <a:tab pos="271463" algn="l"/>
              </a:tabLst>
              <a:defRPr/>
            </a:pPr>
            <a:r>
              <a:rPr lang="es-ES" sz="1100" b="1" dirty="0">
                <a:solidFill>
                  <a:srgbClr val="595959"/>
                </a:solidFill>
                <a:latin typeface="+mj-lt"/>
                <a:cs typeface="Calibri"/>
              </a:rPr>
              <a:t>Publicar perfil comercial claro y conciso  para mostrar sus necesidades</a:t>
            </a:r>
            <a:r>
              <a:rPr lang="es-ES" sz="1100" dirty="0">
                <a:solidFill>
                  <a:srgbClr val="595959"/>
                </a:solidFill>
                <a:latin typeface="+mj-lt"/>
                <a:cs typeface="Calibri"/>
              </a:rPr>
              <a:t>: descripción empresa, actividad, áreas de interés, etc.</a:t>
            </a:r>
          </a:p>
          <a:p>
            <a:pPr marL="0" lvl="1">
              <a:buSzPct val="100000"/>
              <a:tabLst>
                <a:tab pos="271463" algn="l"/>
              </a:tabLst>
              <a:defRPr/>
            </a:pPr>
            <a:endParaRPr lang="es-ES" sz="1100" dirty="0">
              <a:solidFill>
                <a:srgbClr val="595959"/>
              </a:solidFill>
              <a:latin typeface="+mj-lt"/>
              <a:cs typeface="Calibri"/>
            </a:endParaRPr>
          </a:p>
          <a:p>
            <a:pPr marL="0" lvl="1">
              <a:buSzPct val="100000"/>
              <a:buFont typeface="Arial" panose="020B0604020202020204" pitchFamily="34" charset="0"/>
              <a:buChar char="•"/>
              <a:defRPr/>
            </a:pPr>
            <a:r>
              <a:rPr lang="es-ES" sz="1100" b="1" dirty="0">
                <a:solidFill>
                  <a:srgbClr val="595959"/>
                </a:solidFill>
                <a:latin typeface="+mj-lt"/>
                <a:cs typeface="Calibri"/>
              </a:rPr>
              <a:t>Examinar los perfiles de los asistentes </a:t>
            </a:r>
            <a:r>
              <a:rPr lang="es-ES" sz="1100" dirty="0">
                <a:solidFill>
                  <a:srgbClr val="595959"/>
                </a:solidFill>
                <a:latin typeface="+mj-lt"/>
                <a:cs typeface="Calibri"/>
              </a:rPr>
              <a:t>para descubrir oportunidades comerciales interesantes.</a:t>
            </a:r>
          </a:p>
          <a:p>
            <a:pPr marL="0" lvl="1">
              <a:buSzPct val="100000"/>
              <a:defRPr/>
            </a:pPr>
            <a:endParaRPr lang="es-ES" sz="1100" dirty="0">
              <a:solidFill>
                <a:srgbClr val="595959"/>
              </a:solidFill>
              <a:latin typeface="+mj-lt"/>
              <a:cs typeface="Calibri"/>
            </a:endParaRPr>
          </a:p>
          <a:p>
            <a:pPr marL="0" lvl="1">
              <a:buSzPct val="100000"/>
              <a:buFont typeface="Arial" panose="020B0604020202020204" pitchFamily="34" charset="0"/>
              <a:buChar char="•"/>
              <a:tabLst>
                <a:tab pos="271463" algn="l"/>
              </a:tabLst>
              <a:defRPr/>
            </a:pPr>
            <a:r>
              <a:rPr lang="es-ES" sz="1100" b="1" dirty="0">
                <a:solidFill>
                  <a:srgbClr val="595959"/>
                </a:solidFill>
                <a:latin typeface="+mj-lt"/>
                <a:cs typeface="Calibri"/>
              </a:rPr>
              <a:t>Enviar y recibir solicitudes de reunión</a:t>
            </a:r>
            <a:r>
              <a:rPr lang="es-ES" sz="1100" dirty="0">
                <a:solidFill>
                  <a:srgbClr val="595959"/>
                </a:solidFill>
                <a:latin typeface="+mj-lt"/>
                <a:cs typeface="Calibri"/>
              </a:rPr>
              <a:t>.</a:t>
            </a:r>
          </a:p>
          <a:p>
            <a:pPr marL="0" lvl="1">
              <a:buSzPct val="100000"/>
              <a:tabLst>
                <a:tab pos="271463" algn="l"/>
              </a:tabLst>
              <a:defRPr/>
            </a:pPr>
            <a:r>
              <a:rPr lang="es-ES" sz="1100" dirty="0">
                <a:solidFill>
                  <a:srgbClr val="595959"/>
                </a:solidFill>
                <a:latin typeface="+mj-lt"/>
                <a:cs typeface="Calibri"/>
              </a:rPr>
              <a:t> </a:t>
            </a:r>
          </a:p>
          <a:p>
            <a:pPr marL="0" lvl="1">
              <a:buSzPct val="100000"/>
              <a:buFont typeface="Arial" panose="020B0604020202020204" pitchFamily="34" charset="0"/>
              <a:buChar char="•"/>
              <a:tabLst>
                <a:tab pos="271463" algn="l"/>
              </a:tabLst>
              <a:defRPr/>
            </a:pPr>
            <a:r>
              <a:rPr lang="es-ES" sz="1100" b="1" dirty="0">
                <a:solidFill>
                  <a:srgbClr val="595959"/>
                </a:solidFill>
                <a:latin typeface="+mj-lt"/>
                <a:cs typeface="Calibri"/>
              </a:rPr>
              <a:t>Generar agenda de reuniones.</a:t>
            </a:r>
            <a:endParaRPr lang="es-ES" sz="1100" dirty="0">
              <a:solidFill>
                <a:srgbClr val="595959"/>
              </a:solidFill>
              <a:latin typeface="+mj-lt"/>
              <a:cs typeface="Calibri"/>
            </a:endParaRPr>
          </a:p>
          <a:p>
            <a:pPr marL="0" lvl="1">
              <a:buSzPct val="100000"/>
              <a:tabLst>
                <a:tab pos="271463" algn="l"/>
              </a:tabLst>
              <a:defRPr/>
            </a:pPr>
            <a:endParaRPr lang="es-ES" sz="1100" dirty="0">
              <a:solidFill>
                <a:srgbClr val="595959"/>
              </a:solidFill>
              <a:latin typeface="+mj-lt"/>
              <a:cs typeface="Calibri"/>
            </a:endParaRPr>
          </a:p>
          <a:p>
            <a:pPr marL="0" lvl="1">
              <a:buSzPct val="100000"/>
              <a:buFont typeface="Arial" panose="020B0604020202020204" pitchFamily="34" charset="0"/>
              <a:buChar char="•"/>
              <a:tabLst>
                <a:tab pos="271463" algn="l"/>
              </a:tabLst>
              <a:defRPr/>
            </a:pPr>
            <a:r>
              <a:rPr lang="es-ES" sz="1100" b="1" dirty="0">
                <a:solidFill>
                  <a:srgbClr val="595959"/>
                </a:solidFill>
                <a:latin typeface="+mj-lt"/>
                <a:cs typeface="Calibri"/>
              </a:rPr>
              <a:t>Reuniones presenciales </a:t>
            </a:r>
            <a:r>
              <a:rPr lang="es-ES" sz="1100" dirty="0">
                <a:solidFill>
                  <a:srgbClr val="595959"/>
                </a:solidFill>
                <a:latin typeface="+mj-lt"/>
                <a:cs typeface="Calibri"/>
              </a:rPr>
              <a:t>28-30 Junio 2023</a:t>
            </a:r>
          </a:p>
          <a:p>
            <a:pPr marL="0" lvl="1">
              <a:buSzPct val="100000"/>
              <a:tabLst>
                <a:tab pos="271463" algn="l"/>
              </a:tabLst>
              <a:defRPr/>
            </a:pPr>
            <a:endParaRPr lang="es-ES" sz="1100" dirty="0">
              <a:solidFill>
                <a:srgbClr val="595959"/>
              </a:solidFill>
              <a:latin typeface="+mj-lt"/>
              <a:cs typeface="Calibri"/>
            </a:endParaRPr>
          </a:p>
          <a:p>
            <a:pPr marL="0" lvl="1">
              <a:buSzPct val="100000"/>
              <a:buFont typeface="Arial" panose="020B0604020202020204" pitchFamily="34" charset="0"/>
              <a:buChar char="•"/>
              <a:tabLst>
                <a:tab pos="271463" algn="l"/>
              </a:tabLst>
              <a:defRPr/>
            </a:pPr>
            <a:r>
              <a:rPr lang="es-ES" sz="1100" b="1" dirty="0">
                <a:solidFill>
                  <a:srgbClr val="595959"/>
                </a:solidFill>
                <a:latin typeface="+mj-lt"/>
                <a:cs typeface="Calibri"/>
              </a:rPr>
              <a:t>Seminarios </a:t>
            </a:r>
            <a:r>
              <a:rPr lang="es-ES" sz="1100" dirty="0">
                <a:solidFill>
                  <a:srgbClr val="595959"/>
                </a:solidFill>
                <a:latin typeface="+mj-lt"/>
                <a:cs typeface="Calibri"/>
              </a:rPr>
              <a:t>informativos sobre diversos aspectos relacionados en el sector moda.</a:t>
            </a:r>
          </a:p>
          <a:p>
            <a:pPr marL="0" lvl="1">
              <a:buSzPct val="100000"/>
              <a:tabLst>
                <a:tab pos="271463" algn="l"/>
              </a:tabLst>
              <a:defRPr/>
            </a:pPr>
            <a:r>
              <a:rPr lang="es-ES" sz="1100" dirty="0">
                <a:solidFill>
                  <a:srgbClr val="595959"/>
                </a:solidFill>
                <a:latin typeface="+mj-lt"/>
                <a:cs typeface="Calibri"/>
              </a:rPr>
              <a:t> </a:t>
            </a:r>
          </a:p>
          <a:p>
            <a:pPr>
              <a:spcBef>
                <a:spcPts val="600"/>
              </a:spcBef>
              <a:buSzPct val="100000"/>
              <a:buBlip>
                <a:blip r:embed="rId3"/>
              </a:buBlip>
            </a:pPr>
            <a:r>
              <a:rPr lang="es-ES_tradnl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 PRECIO: </a:t>
            </a:r>
            <a:r>
              <a:rPr lang="es-ES_tradnl" sz="1200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gratuito </a:t>
            </a:r>
          </a:p>
          <a:p>
            <a:pPr>
              <a:spcBef>
                <a:spcPts val="600"/>
              </a:spcBef>
              <a:buSzPct val="100000"/>
            </a:pPr>
            <a:endParaRPr lang="es-ES_tradnl" sz="1200" dirty="0">
              <a:solidFill>
                <a:schemeClr val="tx1">
                  <a:lumMod val="75000"/>
                  <a:lumOff val="25000"/>
                </a:schemeClr>
              </a:solidFill>
              <a:cs typeface="Calibri"/>
            </a:endParaRPr>
          </a:p>
          <a:p>
            <a:pPr>
              <a:spcBef>
                <a:spcPts val="600"/>
              </a:spcBef>
              <a:buSzPct val="100000"/>
              <a:buBlip>
                <a:blip r:embed="rId3"/>
              </a:buBlip>
            </a:pPr>
            <a:r>
              <a:rPr lang="es-ES_tradnl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 CONTACTA CON NOSOTROS</a:t>
            </a:r>
          </a:p>
          <a:p>
            <a:pPr algn="just">
              <a:spcBef>
                <a:spcPts val="600"/>
              </a:spcBef>
              <a:buSzPct val="100000"/>
            </a:pPr>
            <a:r>
              <a:rPr lang="es-ES_tradnl" sz="1100" dirty="0">
                <a:solidFill>
                  <a:srgbClr val="595959"/>
                </a:solidFill>
                <a:cs typeface="Calibri"/>
              </a:rPr>
              <a:t>Rut Soriano</a:t>
            </a:r>
          </a:p>
          <a:p>
            <a:pPr algn="just">
              <a:buSzPct val="100000"/>
            </a:pPr>
            <a:r>
              <a:rPr lang="es-ES_tradnl" sz="1100" dirty="0">
                <a:solidFill>
                  <a:srgbClr val="595959"/>
                </a:solidFill>
                <a:cs typeface="Calibri"/>
                <a:hlinkClick r:id="rId5"/>
              </a:rPr>
              <a:t>rsoriano@camaravalencia.com</a:t>
            </a:r>
            <a:r>
              <a:rPr lang="es-ES_tradnl" sz="1100" dirty="0">
                <a:solidFill>
                  <a:srgbClr val="595959"/>
                </a:solidFill>
                <a:cs typeface="Calibri"/>
              </a:rPr>
              <a:t>  </a:t>
            </a:r>
          </a:p>
          <a:p>
            <a:pPr algn="just">
              <a:buSzPct val="100000"/>
            </a:pPr>
            <a:r>
              <a:rPr lang="es-ES_tradnl" sz="1100" dirty="0">
                <a:solidFill>
                  <a:srgbClr val="595959"/>
                </a:solidFill>
                <a:cs typeface="Calibri"/>
              </a:rPr>
              <a:t>963 103 956</a:t>
            </a:r>
          </a:p>
          <a:p>
            <a:pPr marL="39688" lvl="1">
              <a:buSzPct val="100000"/>
              <a:tabLst>
                <a:tab pos="271463" algn="l"/>
              </a:tabLst>
              <a:defRPr/>
            </a:pPr>
            <a:endParaRPr lang="es-ES_tradnl" sz="1100" dirty="0">
              <a:solidFill>
                <a:srgbClr val="595959"/>
              </a:solidFill>
              <a:cs typeface="Calibri"/>
            </a:endParaRPr>
          </a:p>
          <a:p>
            <a:pPr marL="39688" lvl="1">
              <a:buSzPct val="100000"/>
              <a:tabLst>
                <a:tab pos="271463" algn="l"/>
              </a:tabLst>
              <a:defRPr/>
            </a:pPr>
            <a:endParaRPr lang="es-ES" sz="1000" dirty="0">
              <a:solidFill>
                <a:srgbClr val="595959"/>
              </a:solidFill>
              <a:cs typeface="Calibri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1227" y="8841432"/>
            <a:ext cx="2513319" cy="717792"/>
          </a:xfrm>
          <a:prstGeom prst="rect">
            <a:avLst/>
          </a:prstGeom>
        </p:spPr>
      </p:pic>
      <p:sp>
        <p:nvSpPr>
          <p:cNvPr id="4" name="3 CuadroTexto"/>
          <p:cNvSpPr txBox="1"/>
          <p:nvPr/>
        </p:nvSpPr>
        <p:spPr>
          <a:xfrm>
            <a:off x="106017" y="1568624"/>
            <a:ext cx="30963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>
                <a:solidFill>
                  <a:schemeClr val="bg1"/>
                </a:solidFill>
                <a:latin typeface="+mj-lt"/>
              </a:rPr>
              <a:t>Torino </a:t>
            </a:r>
          </a:p>
          <a:p>
            <a:pPr algn="ctr"/>
            <a:r>
              <a:rPr lang="es-ES" sz="2400" b="1" dirty="0" err="1">
                <a:solidFill>
                  <a:schemeClr val="bg1"/>
                </a:solidFill>
                <a:latin typeface="+mj-lt"/>
              </a:rPr>
              <a:t>Fashion</a:t>
            </a:r>
            <a:r>
              <a:rPr lang="es-ES" sz="2400" b="1" dirty="0">
                <a:solidFill>
                  <a:schemeClr val="bg1"/>
                </a:solidFill>
                <a:latin typeface="+mj-lt"/>
              </a:rPr>
              <a:t> Match 2023</a:t>
            </a:r>
          </a:p>
          <a:p>
            <a:pPr algn="ctr"/>
            <a:endParaRPr lang="es-ES" sz="2400" b="1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15" name="14 Imagen"/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3212976" y="1064568"/>
            <a:ext cx="3456384" cy="2092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958579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Diseño personalizad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4851</TotalTime>
  <Words>272</Words>
  <Application>Microsoft Office PowerPoint</Application>
  <PresentationFormat>A4 (210 x 297 mm)</PresentationFormat>
  <Paragraphs>42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Tema de Office</vt:lpstr>
      <vt:lpstr>Diseño personalizado</vt:lpstr>
      <vt:lpstr>Presentación de PowerPoint</vt:lpstr>
    </vt:vector>
  </TitlesOfParts>
  <Company>casa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sento</dc:creator>
  <cp:lastModifiedBy>Rut Soriano</cp:lastModifiedBy>
  <cp:revision>285</cp:revision>
  <cp:lastPrinted>2023-04-03T09:46:17Z</cp:lastPrinted>
  <dcterms:created xsi:type="dcterms:W3CDTF">2015-01-06T22:09:05Z</dcterms:created>
  <dcterms:modified xsi:type="dcterms:W3CDTF">2023-04-04T07:49:58Z</dcterms:modified>
</cp:coreProperties>
</file>